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7"/>
  </p:notesMasterIdLst>
  <p:sldIdLst>
    <p:sldId id="256" r:id="rId9"/>
    <p:sldId id="447" r:id="rId10"/>
    <p:sldId id="446" r:id="rId11"/>
    <p:sldId id="459" r:id="rId12"/>
    <p:sldId id="339" r:id="rId13"/>
    <p:sldId id="337" r:id="rId14"/>
    <p:sldId id="433" r:id="rId15"/>
    <p:sldId id="434" r:id="rId16"/>
    <p:sldId id="413" r:id="rId17"/>
    <p:sldId id="380" r:id="rId18"/>
    <p:sldId id="442" r:id="rId19"/>
    <p:sldId id="460" r:id="rId20"/>
    <p:sldId id="440" r:id="rId21"/>
    <p:sldId id="461" r:id="rId22"/>
    <p:sldId id="432" r:id="rId23"/>
    <p:sldId id="422" r:id="rId24"/>
    <p:sldId id="429" r:id="rId25"/>
    <p:sldId id="310" r:id="rId2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otte Raby" initials="CR" lastIdx="5" clrIdx="0">
    <p:extLst>
      <p:ext uri="{19B8F6BF-5375-455C-9EA6-DF929625EA0E}">
        <p15:presenceInfo xmlns:p15="http://schemas.microsoft.com/office/powerpoint/2012/main" userId="3ce8dd4a77e46e4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051" autoAdjust="0"/>
    <p:restoredTop sz="77351"/>
  </p:normalViewPr>
  <p:slideViewPr>
    <p:cSldViewPr>
      <p:cViewPr varScale="1">
        <p:scale>
          <a:sx n="88" d="100"/>
          <a:sy n="88" d="100"/>
        </p:scale>
        <p:origin x="6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000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170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5619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61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871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33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52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69180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0586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53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1/9/2023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C1KTDag0ZA" TargetMode="Externa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tiff"/><Relationship Id="rId5" Type="http://schemas.openxmlformats.org/officeDocument/2006/relationships/image" Target="../media/image19.tiff"/><Relationship Id="rId4" Type="http://schemas.openxmlformats.org/officeDocument/2006/relationships/image" Target="../media/image18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7" Type="http://schemas.openxmlformats.org/officeDocument/2006/relationships/image" Target="../media/image27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emf"/><Relationship Id="rId5" Type="http://schemas.openxmlformats.org/officeDocument/2006/relationships/image" Target="../media/image25.png"/><Relationship Id="rId4" Type="http://schemas.openxmlformats.org/officeDocument/2006/relationships/image" Target="../media/image24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ZtjFIvA_f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DvOuc7cWXxc" TargetMode="External"/><Relationship Id="rId5" Type="http://schemas.openxmlformats.org/officeDocument/2006/relationships/hyperlink" Target="https://youtu.be/qDu3JAjf-U0" TargetMode="Externa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8499479" cy="57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</a:rPr>
              <a:t>Parent workshop: </a:t>
            </a:r>
            <a:r>
              <a:rPr lang="en-US" sz="2800" dirty="0">
                <a:solidFill>
                  <a:schemeClr val="bg1"/>
                </a:solidFill>
              </a:rPr>
              <a:t>Phonics and early reading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 dirty="0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 dirty="0"/>
              <a:t>A love of reading is the biggest indicator of future academic success.</a:t>
            </a:r>
          </a:p>
          <a:p>
            <a:pPr eaLnBrk="1" hangingPunct="1"/>
            <a:r>
              <a:rPr lang="en-US" sz="1600" dirty="0"/>
              <a:t>OECD (</a:t>
            </a:r>
            <a:r>
              <a:rPr lang="en-GB" sz="1600" b="0" dirty="0"/>
              <a:t>The Organisation for Economic Co-operation and Development)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476672"/>
            <a:ext cx="7003074" cy="1152128"/>
          </a:xfrm>
        </p:spPr>
        <p:txBody>
          <a:bodyPr/>
          <a:lstStyle/>
          <a:p>
            <a:r>
              <a:rPr lang="en-US" dirty="0"/>
              <a:t>How many times have you already read today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sz="2400" dirty="0" smtClean="0"/>
              <a:t>Reading is a very vital skill.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CB653-43CD-5E45-80A3-0B2B306C73C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3E8739-0EDB-B444-A351-73F5CD537FEA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Reading and spelling</a:t>
            </a:r>
          </a:p>
        </p:txBody>
      </p:sp>
    </p:spTree>
    <p:extLst>
      <p:ext uri="{BB962C8B-B14F-4D97-AF65-F5344CB8AC3E}">
        <p14:creationId xmlns:p14="http://schemas.microsoft.com/office/powerpoint/2010/main" val="37082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71F0471-4A55-3846-B0BD-83140E2B4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137" y="1782133"/>
            <a:ext cx="3106041" cy="4444216"/>
          </a:xfrm>
          <a:prstGeom prst="rect">
            <a:avLst/>
          </a:prstGeom>
          <a:effectLst>
            <a:glow rad="127000">
              <a:schemeClr val="tx1">
                <a:alpha val="8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6C001C-814A-1848-A7E5-352D2F68F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91" y="1758400"/>
            <a:ext cx="3118317" cy="4493324"/>
          </a:xfrm>
          <a:prstGeom prst="rect">
            <a:avLst/>
          </a:prstGeom>
          <a:effectLst>
            <a:glow rad="127000">
              <a:schemeClr val="tx1">
                <a:alpha val="8000"/>
              </a:schemeClr>
            </a:glow>
          </a:effec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6E2E055-D791-3148-ABD1-64385835A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and spelling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/>
              <a:t>The children will learn that a grapheme can make different sounds in different words.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3058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5611C7-E0F5-DA44-85D0-52EBBAE9A918}"/>
              </a:ext>
            </a:extLst>
          </p:cNvPr>
          <p:cNvSpPr/>
          <p:nvPr/>
        </p:nvSpPr>
        <p:spPr>
          <a:xfrm>
            <a:off x="263352" y="1628800"/>
            <a:ext cx="11665296" cy="4968552"/>
          </a:xfrm>
          <a:prstGeom prst="roundRect">
            <a:avLst>
              <a:gd name="adj" fmla="val 4865"/>
            </a:avLst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451E03-CDAF-FD45-B0F4-36BD87D44A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204864"/>
            <a:ext cx="5256584" cy="4392488"/>
          </a:xfrm>
        </p:spPr>
        <p:txBody>
          <a:bodyPr/>
          <a:lstStyle/>
          <a:p>
            <a:pPr marL="0" indent="0" algn="ctr">
              <a:buNone/>
            </a:pP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sh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ell</a:t>
            </a:r>
          </a:p>
          <a:p>
            <a:pPr marL="0" indent="0" algn="ctr">
              <a:buNone/>
            </a:pP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ch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ef</a:t>
            </a:r>
          </a:p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spe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al</a:t>
            </a:r>
            <a:endParaRPr lang="en-US" sz="9600" dirty="0">
              <a:solidFill>
                <a:schemeClr val="tx1"/>
              </a:solidFill>
              <a:latin typeface="+mj-lt"/>
              <a:ea typeface="Sassoon Infant Rg" panose="02000503030000020003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89F851-6352-7342-953E-DB04AE76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US" dirty="0" smtClean="0"/>
              <a:t>The children will learn </a:t>
            </a:r>
            <a:r>
              <a:rPr lang="en-US" dirty="0"/>
              <a:t>all the different ways to write a</a:t>
            </a:r>
            <a:r>
              <a:rPr lang="en-US" dirty="0" smtClean="0"/>
              <a:t> phoneme for example </a:t>
            </a:r>
            <a:r>
              <a:rPr lang="en-US" dirty="0" err="1"/>
              <a:t>sh</a:t>
            </a:r>
            <a:r>
              <a:rPr lang="en-US" dirty="0"/>
              <a:t>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492CE-899C-294C-9F0C-49E8A7FC09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2204864"/>
            <a:ext cx="5256584" cy="4392488"/>
          </a:xfrm>
        </p:spPr>
        <p:txBody>
          <a:bodyPr/>
          <a:lstStyle/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cap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ti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man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pa</a:t>
            </a:r>
            <a:r>
              <a:rPr lang="en-US" sz="8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ssi</a:t>
            </a:r>
            <a:r>
              <a:rPr lang="en-US" sz="8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332229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F9A5F2C-AD7F-CF4C-9D4C-AD07FF3F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620688"/>
            <a:ext cx="9793088" cy="115212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Tricky </a:t>
            </a:r>
            <a:r>
              <a:rPr lang="en-US" dirty="0" smtClean="0"/>
              <a:t>words- e.g. we, the, was</a:t>
            </a:r>
            <a:br>
              <a:rPr lang="en-US" dirty="0" smtClean="0"/>
            </a:br>
            <a:r>
              <a:rPr lang="en-US" sz="3600" dirty="0" smtClean="0"/>
              <a:t>The children will identify the tricky part of the word. </a:t>
            </a:r>
            <a:endParaRPr lang="en-US" sz="3600" dirty="0"/>
          </a:p>
        </p:txBody>
      </p:sp>
      <p:pic>
        <p:nvPicPr>
          <p:cNvPr id="5" name="3C1KTDag0ZA"/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921886"/>
            <a:ext cx="7614592" cy="4129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53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C732A3-851D-D049-AD06-5F1AF59A65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64904"/>
            <a:ext cx="4176464" cy="3744416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</a:rPr>
              <a:t>Say the word.</a:t>
            </a:r>
          </a:p>
          <a:p>
            <a:r>
              <a:rPr lang="en-US" sz="3200" dirty="0">
                <a:solidFill>
                  <a:schemeClr val="tx1"/>
                </a:solidFill>
              </a:rPr>
              <a:t>Segment the sounds.</a:t>
            </a:r>
          </a:p>
          <a:p>
            <a:r>
              <a:rPr lang="en-US" sz="3200" dirty="0">
                <a:solidFill>
                  <a:schemeClr val="tx1"/>
                </a:solidFill>
              </a:rPr>
              <a:t>Count the sounds.</a:t>
            </a:r>
          </a:p>
          <a:p>
            <a:r>
              <a:rPr lang="en-US" sz="3200" dirty="0">
                <a:solidFill>
                  <a:schemeClr val="tx1"/>
                </a:solidFill>
              </a:rPr>
              <a:t>Write them down.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FA671A-2241-5149-A2E4-B0A940F12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Spelling</a:t>
            </a:r>
            <a:br>
              <a:rPr lang="en-US" dirty="0" smtClean="0"/>
            </a:br>
            <a:r>
              <a:rPr lang="en-US" sz="3200" dirty="0" smtClean="0"/>
              <a:t>The children are taught to do the following:</a:t>
            </a:r>
            <a:endParaRPr lang="en-US" sz="3600" dirty="0"/>
          </a:p>
        </p:txBody>
      </p:sp>
      <p:pic>
        <p:nvPicPr>
          <p:cNvPr id="5" name="Picture 4" descr="A picture containing person, indoor, wall&#10;&#10;Description automatically generated">
            <a:extLst>
              <a:ext uri="{FF2B5EF4-FFF2-40B4-BE49-F238E27FC236}">
                <a16:creationId xmlns:a16="http://schemas.microsoft.com/office/drawing/2014/main" id="{70A18597-D3C0-654D-A58C-597972A33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253" y="1801214"/>
            <a:ext cx="6741316" cy="4490459"/>
          </a:xfrm>
          <a:prstGeom prst="roundRect">
            <a:avLst>
              <a:gd name="adj" fmla="val 3608"/>
            </a:avLst>
          </a:prstGeom>
        </p:spPr>
      </p:pic>
    </p:spTree>
    <p:extLst>
      <p:ext uri="{BB962C8B-B14F-4D97-AF65-F5344CB8AC3E}">
        <p14:creationId xmlns:p14="http://schemas.microsoft.com/office/powerpoint/2010/main" val="99693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56242"/>
            <a:ext cx="5616624" cy="3393038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Reading practice sessions are: </a:t>
            </a:r>
          </a:p>
          <a:p>
            <a:r>
              <a:rPr lang="en-GB" dirty="0">
                <a:solidFill>
                  <a:schemeClr val="tx1"/>
                </a:solidFill>
              </a:rPr>
              <a:t>timetabled </a:t>
            </a:r>
            <a:r>
              <a:rPr lang="en-GB" dirty="0" smtClean="0">
                <a:solidFill>
                  <a:schemeClr val="tx1"/>
                </a:solidFill>
              </a:rPr>
              <a:t>two </a:t>
            </a:r>
            <a:r>
              <a:rPr lang="en-GB" dirty="0">
                <a:solidFill>
                  <a:schemeClr val="tx1"/>
                </a:solidFill>
              </a:rPr>
              <a:t>times a week </a:t>
            </a:r>
          </a:p>
          <a:p>
            <a:r>
              <a:rPr lang="en-GB" dirty="0">
                <a:solidFill>
                  <a:schemeClr val="tx1"/>
                </a:solidFill>
              </a:rPr>
              <a:t>taught by a trained teacher/teaching assistant</a:t>
            </a:r>
          </a:p>
          <a:p>
            <a:r>
              <a:rPr lang="en-GB" dirty="0">
                <a:solidFill>
                  <a:schemeClr val="tx1"/>
                </a:solidFill>
              </a:rPr>
              <a:t>taught in small groups.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we teach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1717880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040" y="4166152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55" y="2556242"/>
            <a:ext cx="2504138" cy="308509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 dirty="0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8064896" cy="1152128"/>
          </a:xfrm>
        </p:spPr>
        <p:txBody>
          <a:bodyPr/>
          <a:lstStyle/>
          <a:p>
            <a:r>
              <a:rPr lang="en-US" dirty="0"/>
              <a:t>We use </a:t>
            </a:r>
            <a:r>
              <a:rPr lang="en-US" dirty="0" smtClean="0"/>
              <a:t>assessments </a:t>
            </a:r>
            <a:r>
              <a:rPr lang="en-US" dirty="0"/>
              <a:t>to match your child </a:t>
            </a:r>
            <a:r>
              <a:rPr lang="en-US" dirty="0" smtClean="0"/>
              <a:t>to the </a:t>
            </a:r>
            <a:r>
              <a:rPr lang="en-US" dirty="0"/>
              <a:t>right level </a:t>
            </a:r>
            <a:r>
              <a:rPr lang="en-US" dirty="0" smtClean="0"/>
              <a:t>of book</a:t>
            </a:r>
            <a:endParaRPr lang="en-US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D6DFDD0E-EB92-DD41-92A6-796144DC90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51984" y="1968267"/>
            <a:ext cx="5760639" cy="3909005"/>
          </a:xfrm>
          <a:prstGeom prst="roundRect">
            <a:avLst>
              <a:gd name="adj" fmla="val 4317"/>
            </a:avLst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328592" cy="4392488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</a:rPr>
              <a:t>This means that your child should: 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Know all the sounds and tricky words in their phonics book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well.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Read many of the words by silent blending (in their head) – their reading will be 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automatic.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Only need to stop and sound out about 5% of the words by the time they bring the book home – but they should be able to do this on their own.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77FC48-7961-9849-B44F-999E708D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sz="3600" dirty="0"/>
              <a:t>Reading a book at the right level</a:t>
            </a:r>
          </a:p>
        </p:txBody>
      </p:sp>
    </p:spTree>
    <p:extLst>
      <p:ext uri="{BB962C8B-B14F-4D97-AF65-F5344CB8AC3E}">
        <p14:creationId xmlns:p14="http://schemas.microsoft.com/office/powerpoint/2010/main" val="19999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E4AC40-E2B1-BC49-BFC1-AB1227E350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8005F6-CA72-7F49-9FE7-38E6A45AA721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203553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ED8210-885A-174D-BE35-D51386DEE9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039943"/>
            <a:ext cx="6336704" cy="4392488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  <a:latin typeface="Calibri"/>
                <a:cs typeface="Calibri"/>
              </a:rPr>
              <a:t>Reading a book and chatting had a positive impact a year later on children’s ability to…</a:t>
            </a: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understand words and sentences</a:t>
            </a: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use a wide range of vocabulary 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develop listening comprehension skills.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The amount of books children were exposed to by age 6 was a positive predictor of their reading ability two years later.</a:t>
            </a: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1341B6-FC05-0C46-9C0D-7547DDDC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632848" cy="1152128"/>
          </a:xfrm>
        </p:spPr>
        <p:txBody>
          <a:bodyPr/>
          <a:lstStyle/>
          <a:p>
            <a:r>
              <a:rPr lang="en-US" dirty="0"/>
              <a:t>The most important thing you can do is read with your child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E7C68-BDBB-E140-8D8B-B0BB4B7FFB6D}"/>
              </a:ext>
            </a:extLst>
          </p:cNvPr>
          <p:cNvSpPr txBox="1"/>
          <p:nvPr/>
        </p:nvSpPr>
        <p:spPr>
          <a:xfrm>
            <a:off x="479376" y="6124654"/>
            <a:ext cx="97701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Parental involvement in the development of children’s reading skills:  A five-year longitudinal study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(2002) </a:t>
            </a:r>
            <a:r>
              <a:rPr 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Senechal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M. and </a:t>
            </a:r>
            <a:r>
              <a:rPr lang="en-US" sz="1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Lefvre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, J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F1A9DE-555E-D447-B11E-7281FAC2B6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58"/>
          <a:stretch/>
        </p:blipFill>
        <p:spPr>
          <a:xfrm>
            <a:off x="7320136" y="1818287"/>
            <a:ext cx="4392488" cy="3909005"/>
          </a:xfrm>
          <a:prstGeom prst="roundRect">
            <a:avLst>
              <a:gd name="adj" fmla="val 5225"/>
            </a:avLst>
          </a:prstGeom>
        </p:spPr>
      </p:pic>
    </p:spTree>
    <p:extLst>
      <p:ext uri="{BB962C8B-B14F-4D97-AF65-F5344CB8AC3E}">
        <p14:creationId xmlns:p14="http://schemas.microsoft.com/office/powerpoint/2010/main" val="402381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73" y="2662727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786" y="13673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957251"/>
            <a:ext cx="11233248" cy="1152128"/>
          </a:xfrm>
        </p:spPr>
        <p:txBody>
          <a:bodyPr/>
          <a:lstStyle/>
          <a:p>
            <a:r>
              <a:rPr lang="en-US" dirty="0"/>
              <a:t>Books going </a:t>
            </a:r>
            <a:r>
              <a:rPr lang="en-US" dirty="0" smtClean="0"/>
              <a:t>home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phonics book                                                sharing book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544416"/>
            <a:ext cx="5854168" cy="3764903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Your child should be able to read their book without your help.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If they can’t read a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word encourage them to sound it out and blend. If they are still unsure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read it to them.</a:t>
            </a:r>
          </a:p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Talk about the book and celebrate their success.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Listening to your child read their phonics book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616728-8230-5A47-9A27-641FF58EB2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800" y="2177256"/>
            <a:ext cx="11161240" cy="439248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094F2CC-1E17-114E-BB98-903957021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800" y="764704"/>
            <a:ext cx="9793088" cy="17005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Supporting your child with </a:t>
            </a:r>
            <a:r>
              <a:rPr lang="en-US" dirty="0" smtClean="0"/>
              <a:t>phonics</a:t>
            </a:r>
            <a:br>
              <a:rPr lang="en-US" dirty="0" smtClean="0"/>
            </a:br>
            <a:r>
              <a:rPr lang="en-US" sz="2800" dirty="0" smtClean="0"/>
              <a:t>For more information and videos to watch please go to:</a:t>
            </a:r>
            <a:br>
              <a:rPr lang="en-US" sz="28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>
                <a:solidFill>
                  <a:schemeClr val="tx1"/>
                </a:solidFill>
              </a:rPr>
              <a:t>www.littlewandlelettersandsounds.org.uk/resources/for-parents</a:t>
            </a:r>
            <a:r>
              <a:rPr lang="en-US" sz="2800" dirty="0" smtClean="0">
                <a:solidFill>
                  <a:schemeClr val="tx1"/>
                </a:solidFill>
              </a:rPr>
              <a:t>/</a:t>
            </a:r>
            <a:r>
              <a:rPr lang="en-US" sz="2800" dirty="0">
                <a:solidFill>
                  <a:schemeClr val="tx1"/>
                </a:solidFill>
              </a:rPr>
              <a:t/>
            </a:r>
            <a:br>
              <a:rPr lang="en-US" sz="2800" dirty="0">
                <a:solidFill>
                  <a:schemeClr val="tx1"/>
                </a:solidFill>
              </a:rPr>
            </a:br>
            <a:endParaRPr lang="en-US" sz="3200" dirty="0">
              <a:solidFill>
                <a:schemeClr val="tx1"/>
              </a:solidFill>
            </a:endParaRPr>
          </a:p>
        </p:txBody>
      </p:sp>
      <p:pic>
        <p:nvPicPr>
          <p:cNvPr id="4" name="Picture 3" descr="Graphical user interface, application, Teams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F058F429-3EDB-484B-83B8-106BC37D55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270"/>
          <a:stretch/>
        </p:blipFill>
        <p:spPr>
          <a:xfrm>
            <a:off x="535496" y="2465288"/>
            <a:ext cx="3616288" cy="3556000"/>
          </a:xfrm>
          <a:prstGeom prst="rect">
            <a:avLst/>
          </a:prstGeom>
        </p:spPr>
      </p:pic>
      <p:pic>
        <p:nvPicPr>
          <p:cNvPr id="6" name="Picture 5" descr="Graphical user interface, application, Teams&#10;&#10;Description automatically generated">
            <a:hlinkClick r:id="rId5"/>
            <a:extLst>
              <a:ext uri="{FF2B5EF4-FFF2-40B4-BE49-F238E27FC236}">
                <a16:creationId xmlns:a16="http://schemas.microsoft.com/office/drawing/2014/main" id="{394F4AD3-9482-EF4B-8255-23B85AB25B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237" t="4087" r="34033" b="-4087"/>
          <a:stretch/>
        </p:blipFill>
        <p:spPr>
          <a:xfrm>
            <a:off x="4207904" y="2609304"/>
            <a:ext cx="3616288" cy="3556000"/>
          </a:xfrm>
          <a:prstGeom prst="rect">
            <a:avLst/>
          </a:prstGeom>
        </p:spPr>
      </p:pic>
      <p:pic>
        <p:nvPicPr>
          <p:cNvPr id="7" name="Picture 6" descr="Graphical user interface, application, Teams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78A0AB10-488A-FF41-A046-589084451A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298"/>
          <a:stretch/>
        </p:blipFill>
        <p:spPr>
          <a:xfrm>
            <a:off x="7824192" y="2465288"/>
            <a:ext cx="372372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4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>
              <a:gd name="adj" fmla="val 3700"/>
            </a:avLst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624736" cy="439248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shared book is for YOU to read: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Make the story sound as exciting as you can by changing your voice.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Talk with your child as much as you can: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Introduce new and exciting language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Encourage your child to use new vocabulary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Make up sentences together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Find different words to use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Describe things you see.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 to your child</a:t>
            </a: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DBB20-2EB0-A44A-886D-D675349D61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/>
              <a:t>One of the greatest gifts adults can give is to read to children </a:t>
            </a:r>
          </a:p>
          <a:p>
            <a:r>
              <a:rPr lang="en-US" b="0" dirty="0"/>
              <a:t>Carl Sagan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13" ma:contentTypeDescription="Create a new document." ma:contentTypeScope="" ma:versionID="bd71908aa7f3363b38879cbe876e6121">
  <xsd:schema xmlns:xsd="http://www.w3.org/2001/XMLSchema" xmlns:xs="http://www.w3.org/2001/XMLSchema" xmlns:p="http://schemas.microsoft.com/office/2006/metadata/properties" xmlns:ns2="b390c623-81a0-476f-984a-5b2ad478ef4f" xmlns:ns3="6d6ce26d-438a-4f93-8ad7-b70bc8847f7f" targetNamespace="http://schemas.microsoft.com/office/2006/metadata/properties" ma:root="true" ma:fieldsID="db6415f476d927de94aea22a5eb4cea6" ns2:_="" ns3:_=""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A21441-236E-4913-9BD5-2514F499D8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90c623-81a0-476f-984a-5b2ad478ef4f"/>
    <ds:schemaRef ds:uri="6d6ce26d-438a-4f93-8ad7-b70bc8847f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http://purl.org/dc/elements/1.1/"/>
    <ds:schemaRef ds:uri="http://purl.org/dc/terms/"/>
    <ds:schemaRef ds:uri="6d6ce26d-438a-4f93-8ad7-b70bc8847f7f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b390c623-81a0-476f-984a-5b2ad478ef4f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37482</TotalTime>
  <Words>414</Words>
  <Application>Microsoft Office PowerPoint</Application>
  <PresentationFormat>Widescreen</PresentationFormat>
  <Paragraphs>57</Paragraphs>
  <Slides>18</Slides>
  <Notes>18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18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Gotham Narrow Bold</vt:lpstr>
      <vt:lpstr>Open Sans</vt:lpstr>
      <vt:lpstr>Open Sans Light</vt:lpstr>
      <vt:lpstr>Sassoon Infant Rg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How many times have you already read today? Reading is a very vital skill.</vt:lpstr>
      <vt:lpstr>PowerPoint Presentation</vt:lpstr>
      <vt:lpstr>Reading and spelling  The children will learn that a grapheme can make different sounds in different words.</vt:lpstr>
      <vt:lpstr>The children will learn all the different ways to write a phoneme for example sh:</vt:lpstr>
      <vt:lpstr>Tricky words- e.g. we, the, was The children will identify the tricky part of the word. </vt:lpstr>
      <vt:lpstr>Spelling The children are taught to do the following:</vt:lpstr>
      <vt:lpstr>How do we teach reading in books?</vt:lpstr>
      <vt:lpstr>We use assessments to match your child to the right level of book</vt:lpstr>
      <vt:lpstr>Reading a book at the right level</vt:lpstr>
      <vt:lpstr>PowerPoint Presentation</vt:lpstr>
      <vt:lpstr>The most important thing you can do is read with your child</vt:lpstr>
      <vt:lpstr>Books going home  phonics book                                                sharing book</vt:lpstr>
      <vt:lpstr>Listening to your child read their phonics book</vt:lpstr>
      <vt:lpstr>Supporting your child with phonics For more information and videos to watch please go to:  www.littlewandlelettersandsounds.org.uk/resources/for-parents/ </vt:lpstr>
      <vt:lpstr>Read to your child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Rutinderjit Mahil-Pooni</cp:lastModifiedBy>
  <cp:revision>384</cp:revision>
  <cp:lastPrinted>2021-11-08T18:32:12Z</cp:lastPrinted>
  <dcterms:modified xsi:type="dcterms:W3CDTF">2023-01-09T15:56:47Z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</Properties>
</file>