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theme/theme4.xml" ContentType="application/vnd.openxmlformats-officedocument.theme+xml"/>
  <Override PartName="/ppt/slideLayouts/slideLayout1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erverZoom="100000" strictFirstAndLastChars="0" saveSubsetFonts="1" autoCompressPictures="0">
  <p:sldMasterIdLst>
    <p:sldMasterId id="2147483648" r:id="rId4"/>
    <p:sldMasterId id="2147483650" r:id="rId5"/>
    <p:sldMasterId id="2147483719" r:id="rId6"/>
    <p:sldMasterId id="2147483702" r:id="rId7"/>
    <p:sldMasterId id="2147483704" r:id="rId8"/>
  </p:sldMasterIdLst>
  <p:notesMasterIdLst>
    <p:notesMasterId r:id="rId21"/>
  </p:notesMasterIdLst>
  <p:sldIdLst>
    <p:sldId id="256" r:id="rId9"/>
    <p:sldId id="447" r:id="rId10"/>
    <p:sldId id="446" r:id="rId11"/>
    <p:sldId id="457" r:id="rId12"/>
    <p:sldId id="455" r:id="rId13"/>
    <p:sldId id="448" r:id="rId14"/>
    <p:sldId id="420" r:id="rId15"/>
    <p:sldId id="421" r:id="rId16"/>
    <p:sldId id="462" r:id="rId17"/>
    <p:sldId id="419" r:id="rId18"/>
    <p:sldId id="341" r:id="rId19"/>
    <p:sldId id="390" r:id="rId20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arlotte Raby" initials="CR" lastIdx="5" clrIdx="0">
    <p:extLst>
      <p:ext uri="{19B8F6BF-5375-455C-9EA6-DF929625EA0E}">
        <p15:presenceInfo xmlns:p15="http://schemas.microsoft.com/office/powerpoint/2012/main" userId="3ce8dd4a77e46e4f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F7E32"/>
    <a:srgbClr val="EDCD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2051" autoAdjust="0"/>
    <p:restoredTop sz="77351"/>
  </p:normalViewPr>
  <p:slideViewPr>
    <p:cSldViewPr>
      <p:cViewPr varScale="1">
        <p:scale>
          <a:sx n="88" d="100"/>
          <a:sy n="88" d="100"/>
        </p:scale>
        <p:origin x="696" y="11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tableStyles" Target="tableStyles.xml"/><Relationship Id="rId3" Type="http://schemas.openxmlformats.org/officeDocument/2006/relationships/customXml" Target="../customXml/item3.xml"/><Relationship Id="rId21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6AF1521-527F-9A4A-B206-9C642680D71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5C551B8-6B7A-B445-8A47-DCE3FB8E68C8}"/>
              </a:ext>
            </a:extLst>
          </p:cNvPr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>
                <a:sym typeface="Calibri" panose="020F0502020204030204" pitchFamily="34" charset="0"/>
              </a:rPr>
              <a:t>Click to edit Master text styles</a:t>
            </a:r>
          </a:p>
          <a:p>
            <a:pPr lvl="1"/>
            <a:r>
              <a:rPr lang="en-US" altLang="en-US" noProof="0">
                <a:sym typeface="Calibri" panose="020F0502020204030204" pitchFamily="34" charset="0"/>
              </a:rPr>
              <a:t>Second level</a:t>
            </a:r>
          </a:p>
          <a:p>
            <a:pPr lvl="2"/>
            <a:r>
              <a:rPr lang="en-US" altLang="en-US" noProof="0">
                <a:sym typeface="Calibri" panose="020F0502020204030204" pitchFamily="34" charset="0"/>
              </a:rPr>
              <a:t>Third level</a:t>
            </a:r>
          </a:p>
          <a:p>
            <a:pPr lvl="3"/>
            <a:r>
              <a:rPr lang="en-US" altLang="en-US" noProof="0">
                <a:sym typeface="Calibri" panose="020F0502020204030204" pitchFamily="34" charset="0"/>
              </a:rPr>
              <a:t>Fourth level</a:t>
            </a:r>
          </a:p>
          <a:p>
            <a:pPr lvl="4"/>
            <a:r>
              <a:rPr lang="en-US" altLang="en-US" noProof="0">
                <a:sym typeface="Calibri" panose="020F0502020204030204" pitchFamily="34" charset="0"/>
              </a:rPr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196854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1pPr>
    <a:lvl2pPr indent="2286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2pPr>
    <a:lvl3pPr indent="4572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3pPr>
    <a:lvl4pPr indent="6858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4pPr>
    <a:lvl5pPr indent="914400" algn="l" rtl="0" eaLnBrk="0" fontAlgn="base" hangingPunct="0">
      <a:spcBef>
        <a:spcPct val="0"/>
      </a:spcBef>
      <a:spcAft>
        <a:spcPct val="0"/>
      </a:spcAft>
      <a:defRPr sz="1200" kern="1200">
        <a:solidFill>
          <a:srgbClr val="000000"/>
        </a:solidFill>
        <a:latin typeface="Calibri" panose="020F0502020204030204" pitchFamily="34" charset="0"/>
        <a:ea typeface="Calibri" panose="020F0502020204030204" pitchFamily="34" charset="0"/>
        <a:cs typeface="Calibri" panose="020F0502020204030204" pitchFamily="34" charset="0"/>
        <a:sym typeface="Calibri" panose="020F0502020204030204" pitchFamily="34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Slide Image Placeholder 1">
            <a:extLst>
              <a:ext uri="{FF2B5EF4-FFF2-40B4-BE49-F238E27FC236}">
                <a16:creationId xmlns:a16="http://schemas.microsoft.com/office/drawing/2014/main" id="{0DF8A2E6-9C85-B947-9248-60269C7C293F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14338" name="Notes Placeholder 2">
            <a:extLst>
              <a:ext uri="{FF2B5EF4-FFF2-40B4-BE49-F238E27FC236}">
                <a16:creationId xmlns:a16="http://schemas.microsoft.com/office/drawing/2014/main" id="{71E924FA-A663-404C-B461-BD34C4D994B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986183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6215725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9559845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639359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22066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i="1" dirty="0"/>
              <a:t>It sounds complicated but it really isn’t!</a:t>
            </a:r>
          </a:p>
          <a:p>
            <a:r>
              <a:rPr lang="en-US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3957975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104485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53618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4497196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248116712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196453931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8969497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4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EBE2B6B3-B4D6-0C48-A6F3-7C7BA60DB1F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3E536B8-4A1E-B343-AF8C-FF757BA96125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990742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11161240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1346706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FCA5357F-9713-BB4D-9AE1-E10DB318EF4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24001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118882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BAEA52-D0D2-B049-80AB-560660D7241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5256584" cy="4392488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7C553B36-7CD1-D746-9E03-7490FF01DA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  <a:prstGeom prst="rect">
            <a:avLst/>
          </a:prstGeom>
        </p:spPr>
        <p:txBody>
          <a:bodyPr anchor="b" anchorCtr="0"/>
          <a:lstStyle>
            <a:lvl1pPr>
              <a:defRPr sz="40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EADF02A9-D1D6-1947-8903-4AEE4B422F55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6096000" y="1916113"/>
            <a:ext cx="5473700" cy="4392612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617394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58666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59C405-5329-8F44-BF87-076C7BC7DF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209913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640505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57300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47795" y="2286000"/>
            <a:ext cx="4791456" cy="361950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524F4-450B-494A-8168-C27743591B4F}" type="datetimeFigureOut">
              <a:rPr lang="en-US" smtClean="0"/>
              <a:t>1/9/2023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9301055-81AA-C044-9423-EC0F2F6D74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911459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50060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515051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2_Blank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6859655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700808-5329-3A4B-BC95-FF75E1EE3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4615883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lacinia </a:t>
            </a:r>
            <a:r>
              <a:rPr lang="en-US" dirty="0" err="1"/>
              <a:t>efficitur</a:t>
            </a:r>
            <a:r>
              <a:rPr lang="en-US" dirty="0"/>
              <a:t>. Ut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dictum </a:t>
            </a:r>
            <a:r>
              <a:rPr lang="en-US" dirty="0" err="1"/>
              <a:t>urna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tempus </a:t>
            </a:r>
            <a:r>
              <a:rPr lang="en-US" dirty="0" err="1"/>
              <a:t>ultricies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505570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2E540B-6FFD-224B-9D6F-F9DA65DD97E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488003" y="2636912"/>
            <a:ext cx="9215995" cy="3168352"/>
          </a:xfrm>
          <a:prstGeom prst="rect">
            <a:avLst/>
          </a:prstGeom>
        </p:spPr>
        <p:txBody>
          <a:bodyPr anchor="ctr" anchorCtr="0"/>
          <a:lstStyle>
            <a:lvl1pPr marL="0" indent="0" algn="ctr">
              <a:lnSpc>
                <a:spcPct val="120000"/>
              </a:lnSpc>
              <a:buNone/>
              <a:defRPr sz="2600" b="1">
                <a:solidFill>
                  <a:schemeClr val="bg1"/>
                </a:solidFill>
              </a:defRPr>
            </a:lvl1pPr>
            <a:lvl2pPr marL="457200" indent="0" algn="ctr">
              <a:buNone/>
              <a:defRPr sz="2200" b="1"/>
            </a:lvl2pPr>
            <a:lvl3pPr marL="914400" indent="0" algn="ctr">
              <a:buNone/>
              <a:defRPr sz="2200" b="1"/>
            </a:lvl3pPr>
            <a:lvl4pPr marL="1371600" indent="0" algn="ctr">
              <a:buNone/>
              <a:defRPr sz="2200" b="1"/>
            </a:lvl4pPr>
            <a:lvl5pPr marL="1828800" indent="0" algn="ctr">
              <a:buNone/>
              <a:defRPr sz="2200" b="1"/>
            </a:lvl5pPr>
          </a:lstStyle>
          <a:p>
            <a:pPr lvl="0"/>
            <a:r>
              <a:rPr lang="en-US" dirty="0"/>
              <a:t>Lorem ipsum dolor sit </a:t>
            </a:r>
            <a:r>
              <a:rPr lang="en-US" dirty="0" err="1"/>
              <a:t>amet</a:t>
            </a:r>
            <a:r>
              <a:rPr lang="en-US" dirty="0"/>
              <a:t>, </a:t>
            </a:r>
            <a:r>
              <a:rPr lang="en-US" dirty="0" err="1"/>
              <a:t>consectetur</a:t>
            </a:r>
            <a:r>
              <a:rPr lang="en-US" dirty="0"/>
              <a:t> </a:t>
            </a:r>
            <a:r>
              <a:rPr lang="en-US" dirty="0" err="1"/>
              <a:t>adipiscing</a:t>
            </a:r>
            <a:r>
              <a:rPr lang="en-US" dirty="0"/>
              <a:t> </a:t>
            </a:r>
            <a:r>
              <a:rPr lang="en-US" dirty="0" err="1"/>
              <a:t>elit</a:t>
            </a:r>
            <a:r>
              <a:rPr lang="en-US" dirty="0"/>
              <a:t>. </a:t>
            </a:r>
            <a:r>
              <a:rPr lang="en-US" dirty="0" err="1"/>
              <a:t>Suspendisse</a:t>
            </a:r>
            <a:r>
              <a:rPr lang="en-US" dirty="0"/>
              <a:t> </a:t>
            </a:r>
            <a:r>
              <a:rPr lang="en-US" dirty="0" err="1"/>
              <a:t>auctor</a:t>
            </a:r>
            <a:r>
              <a:rPr lang="en-US" dirty="0"/>
              <a:t> lacinia </a:t>
            </a:r>
            <a:r>
              <a:rPr lang="en-US" dirty="0" err="1"/>
              <a:t>efficitur</a:t>
            </a:r>
            <a:r>
              <a:rPr lang="en-US" dirty="0"/>
              <a:t>. Ut </a:t>
            </a:r>
            <a:r>
              <a:rPr lang="en-US" dirty="0" err="1"/>
              <a:t>condimentum</a:t>
            </a:r>
            <a:r>
              <a:rPr lang="en-US" dirty="0"/>
              <a:t> </a:t>
            </a:r>
            <a:r>
              <a:rPr lang="en-US" dirty="0" err="1"/>
              <a:t>faucibus</a:t>
            </a:r>
            <a:r>
              <a:rPr lang="en-US" dirty="0"/>
              <a:t> </a:t>
            </a:r>
            <a:r>
              <a:rPr lang="en-US" dirty="0" err="1"/>
              <a:t>varius</a:t>
            </a:r>
            <a:r>
              <a:rPr lang="en-US" dirty="0"/>
              <a:t>. </a:t>
            </a:r>
            <a:r>
              <a:rPr lang="en-US" dirty="0" err="1"/>
              <a:t>Fusce</a:t>
            </a:r>
            <a:r>
              <a:rPr lang="en-US" dirty="0"/>
              <a:t> dictum </a:t>
            </a:r>
            <a:r>
              <a:rPr lang="en-US" dirty="0" err="1"/>
              <a:t>urna</a:t>
            </a:r>
            <a:r>
              <a:rPr lang="en-US" dirty="0"/>
              <a:t> sit </a:t>
            </a:r>
            <a:r>
              <a:rPr lang="en-US" dirty="0" err="1"/>
              <a:t>amet</a:t>
            </a:r>
            <a:r>
              <a:rPr lang="en-US" dirty="0"/>
              <a:t> tempus </a:t>
            </a:r>
            <a:r>
              <a:rPr lang="en-US" dirty="0" err="1"/>
              <a:t>ultricies</a:t>
            </a:r>
            <a:r>
              <a:rPr lang="en-US" dirty="0"/>
              <a:t>. </a:t>
            </a:r>
            <a:r>
              <a:rPr lang="en-US" dirty="0" err="1"/>
              <a:t>Nullam</a:t>
            </a:r>
            <a:r>
              <a:rPr lang="en-US" dirty="0"/>
              <a:t> </a:t>
            </a:r>
            <a:r>
              <a:rPr lang="en-US" dirty="0" err="1"/>
              <a:t>quis</a:t>
            </a:r>
            <a:r>
              <a:rPr lang="en-US" dirty="0"/>
              <a:t> </a:t>
            </a:r>
            <a:r>
              <a:rPr lang="en-US" dirty="0" err="1"/>
              <a:t>lobortis</a:t>
            </a:r>
            <a:r>
              <a:rPr lang="en-US" dirty="0"/>
              <a:t> </a:t>
            </a:r>
            <a:r>
              <a:rPr lang="en-US" dirty="0" err="1"/>
              <a:t>velit</a:t>
            </a:r>
            <a:r>
              <a:rPr lang="en-US" dirty="0"/>
              <a:t>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62A1C94-E9AE-5D47-9A4C-64F50BF1911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479376" y="1916832"/>
            <a:ext cx="792088" cy="58268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48C83E0-445D-3C4D-BCF3-A81E1F9EAF1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 rot="10800000">
            <a:off x="10848528" y="5805264"/>
            <a:ext cx="792088" cy="5826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41884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theme" Target="../theme/theme2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5" Type="http://schemas.openxmlformats.org/officeDocument/2006/relationships/slideLayout" Target="../slideLayouts/slideLayout6.xml"/><Relationship Id="rId4" Type="http://schemas.openxmlformats.org/officeDocument/2006/relationships/slideLayout" Target="../slideLayouts/slideLayout5.xml"/><Relationship Id="rId9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.png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13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5C3FE484-FEE0-2449-9EE7-ED6769BE7175}"/>
              </a:ext>
            </a:extLst>
          </p:cNvPr>
          <p:cNvSpPr>
            <a:spLocks noGrp="1"/>
          </p:cNvSpPr>
          <p:nvPr>
            <p:ph type="sldNum" sz="quarter" idx="2"/>
          </p:nvPr>
        </p:nvSpPr>
        <p:spPr bwMode="auto">
          <a:xfrm>
            <a:off x="11088688" y="6403975"/>
            <a:ext cx="265112" cy="26828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none" lIns="45718" tIns="45718" rIns="45718" bIns="45718" numCol="1" anchor="ctr" anchorCtr="0" compatLnSpc="1">
            <a:prstTxWarp prst="textNoShape">
              <a:avLst/>
            </a:prstTxWarp>
          </a:bodyPr>
          <a:lstStyle>
            <a:lvl1pPr algn="r" eaLnBrk="1">
              <a:defRPr sz="1200">
                <a:solidFill>
                  <a:srgbClr val="888888"/>
                </a:solidFill>
              </a:defRPr>
            </a:lvl1pPr>
          </a:lstStyle>
          <a:p>
            <a:fld id="{78C86882-5437-3747-9A87-8CEFECD49F12}" type="slidenum">
              <a:rPr lang="en-US" altLang="en-US"/>
              <a:pPr/>
              <a:t>‹#›</a:t>
            </a:fld>
            <a:endParaRPr lang="en-US" altLang="en-US"/>
          </a:p>
        </p:txBody>
      </p:sp>
      <p:pic>
        <p:nvPicPr>
          <p:cNvPr id="1027" name="Picture 3">
            <a:extLst>
              <a:ext uri="{FF2B5EF4-FFF2-40B4-BE49-F238E27FC236}">
                <a16:creationId xmlns:a16="http://schemas.microsoft.com/office/drawing/2014/main" id="{A135BC1E-1C1B-374E-A928-22464112F594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bg1"/>
          </a:solidFill>
          <a:latin typeface="Open Sans Light" panose="020B0306030504020204" pitchFamily="34" charset="0"/>
          <a:ea typeface="Open Sans Light" panose="020B0306030504020204" pitchFamily="34" charset="0"/>
          <a:cs typeface="Open Sans Light" panose="020B0306030504020204" pitchFamily="34" charset="0"/>
          <a:sym typeface="Calibri Light" panose="020F0302020204030204" pitchFamily="34" charset="0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bg1"/>
          </a:solidFill>
          <a:latin typeface="Open Sans Light" panose="020B0306030504020204" pitchFamily="34" charset="0"/>
          <a:ea typeface="Calibri Light" panose="020F0302020204030204" pitchFamily="34" charset="0"/>
          <a:cs typeface="Open Sans Light" panose="020B0306030504020204" pitchFamily="34" charset="0"/>
          <a:sym typeface="Calibri Light" panose="020F0302020204030204" pitchFamily="34" charset="0"/>
        </a:defRPr>
      </a:lvl5pPr>
      <a:lvl6pPr marL="4572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6pPr>
      <a:lvl7pPr marL="9144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7pPr>
      <a:lvl8pPr marL="13716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8pPr>
      <a:lvl9pPr marL="1828800" algn="l" rtl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rgbClr val="000000"/>
          </a:solidFill>
          <a:latin typeface="Calibri Light" panose="020F0302020204030204" pitchFamily="34" charset="0"/>
          <a:ea typeface="Calibri Light" panose="020F0302020204030204" pitchFamily="34" charset="0"/>
          <a:cs typeface="Calibri Light" panose="020F0302020204030204" pitchFamily="34" charset="0"/>
          <a:sym typeface="Calibri Light" panose="020F0302020204030204" pitchFamily="34" charset="0"/>
        </a:defRPr>
      </a:lvl9pPr>
    </p:titleStyle>
    <p:bodyStyle>
      <a:lvl1pPr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b="1" kern="1200">
          <a:solidFill>
            <a:schemeClr val="bg1"/>
          </a:solidFill>
          <a:latin typeface="Gotham Narrow Bold" pitchFamily="2" charset="0"/>
          <a:ea typeface="+mn-ea"/>
          <a:cs typeface="+mn-cs"/>
          <a:sym typeface="Calibri" panose="020F0502020204030204" pitchFamily="34" charset="0"/>
        </a:defRPr>
      </a:lvl1pPr>
      <a:lvl2pPr marL="4572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chemeClr val="bg1"/>
          </a:solidFill>
          <a:latin typeface="Open Sans" panose="020B0606030504020204" pitchFamily="34" charset="0"/>
          <a:ea typeface="Open Sans" panose="020B0606030504020204" pitchFamily="34" charset="0"/>
          <a:cs typeface="Open Sans" panose="020B0606030504020204" pitchFamily="34" charset="0"/>
          <a:sym typeface="Calibri" panose="020F0502020204030204" pitchFamily="34" charset="0"/>
        </a:defRPr>
      </a:lvl2pPr>
      <a:lvl3pPr marL="9144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3pPr>
      <a:lvl4pPr marL="1371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4pPr>
      <a:lvl5pPr marL="18288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SzPct val="100000"/>
        <a:defRPr sz="2800" kern="1200">
          <a:solidFill>
            <a:srgbClr val="000000"/>
          </a:solidFill>
          <a:latin typeface="+mn-lt"/>
          <a:ea typeface="+mn-ea"/>
          <a:cs typeface="Open Sans" panose="020B0606030504020204" pitchFamily="34" charset="0"/>
          <a:sym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D1AB373-CFC7-C849-A174-915481BA7EC2}"/>
              </a:ext>
            </a:extLst>
          </p:cNvPr>
          <p:cNvPicPr>
            <a:picLocks noChangeAspect="1"/>
          </p:cNvPicPr>
          <p:nvPr userDrawn="1"/>
        </p:nvPicPr>
        <p:blipFill>
          <a:blip r:embed="rId9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95" r:id="rId2"/>
    <p:sldLayoutId id="2147483696" r:id="rId3"/>
    <p:sldLayoutId id="2147483697" r:id="rId4"/>
    <p:sldLayoutId id="2147483698" r:id="rId5"/>
    <p:sldLayoutId id="2147483717" r:id="rId6"/>
    <p:sldLayoutId id="2147483718" r:id="rId7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A1704D62-23FC-224F-B479-F741B27866FE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10683293" y="260648"/>
            <a:ext cx="1266574" cy="12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7287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6" r:id="rId1"/>
    <p:sldLayoutId id="2147483727" r:id="rId2"/>
    <p:sldLayoutId id="2147483728" r:id="rId3"/>
    <p:sldLayoutId id="2147483729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40336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06FF114-B114-2E45-B35B-0761178FD44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10704512" y="260648"/>
            <a:ext cx="1224136" cy="1224136"/>
          </a:xfrm>
          <a:prstGeom prst="rect">
            <a:avLst/>
          </a:prstGeom>
        </p:spPr>
      </p:pic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85FEFE76-4971-F149-B465-E91A8ABE37CF}"/>
              </a:ext>
            </a:extLst>
          </p:cNvPr>
          <p:cNvSpPr/>
          <p:nvPr userDrawn="1"/>
        </p:nvSpPr>
        <p:spPr>
          <a:xfrm>
            <a:off x="227348" y="1628800"/>
            <a:ext cx="11737304" cy="4968552"/>
          </a:xfrm>
          <a:prstGeom prst="roundRect">
            <a:avLst>
              <a:gd name="adj" fmla="val 5021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72303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5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IL5YUCPyC5I?feature=oembed" TargetMode="Externa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6">
            <a:extLst>
              <a:ext uri="{FF2B5EF4-FFF2-40B4-BE49-F238E27FC236}">
                <a16:creationId xmlns:a16="http://schemas.microsoft.com/office/drawing/2014/main" id="{4A9BDAC7-397C-164A-A84F-9A78B8DF98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48849" y="5301208"/>
            <a:ext cx="8499479" cy="574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120000"/>
              </a:lnSpc>
            </a:pPr>
            <a:r>
              <a:rPr lang="en-US" sz="2800" b="1" dirty="0">
                <a:solidFill>
                  <a:schemeClr val="bg1"/>
                </a:solidFill>
              </a:rPr>
              <a:t>Parent workshop: </a:t>
            </a:r>
            <a:r>
              <a:rPr lang="en-US" sz="2800" dirty="0">
                <a:solidFill>
                  <a:schemeClr val="bg1"/>
                </a:solidFill>
              </a:rPr>
              <a:t>Phonics and early reading</a:t>
            </a:r>
          </a:p>
        </p:txBody>
      </p:sp>
      <p:sp>
        <p:nvSpPr>
          <p:cNvPr id="4" name="TextBox 6">
            <a:extLst>
              <a:ext uri="{FF2B5EF4-FFF2-40B4-BE49-F238E27FC236}">
                <a16:creationId xmlns:a16="http://schemas.microsoft.com/office/drawing/2014/main" id="{73606950-956A-2146-9DAF-59766DE0859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51384" y="4077072"/>
            <a:ext cx="4320480" cy="12889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1pPr>
            <a:lvl2pPr marL="742950" indent="-28575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2pPr>
            <a:lvl3pPr marL="11430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3pPr>
            <a:lvl4pPr marL="16002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4pPr>
            <a:lvl5pPr marL="2057400" indent="-228600"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  <a:sym typeface="Calibri" panose="020F0502020204030204" pitchFamily="34" charset="0"/>
              </a:defRPr>
            </a:lvl9pPr>
          </a:lstStyle>
          <a:p>
            <a:pPr>
              <a:lnSpc>
                <a:spcPct val="80000"/>
              </a:lnSpc>
            </a:pPr>
            <a:r>
              <a:rPr lang="en-GB" altLang="en-US" sz="4800" b="1" dirty="0">
                <a:solidFill>
                  <a:schemeClr val="bg1"/>
                </a:solidFill>
              </a:rPr>
              <a:t>Teach reading: change lives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9429987A-5DE9-0F4E-8665-7BDCAB35A580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 vert="horz" lIns="91440" tIns="45720" rIns="91440" bIns="45720" rtlCol="0">
            <a:normAutofit/>
          </a:bodyPr>
          <a:lstStyle/>
          <a:p>
            <a:pPr eaLnBrk="1" hangingPunct="1"/>
            <a:r>
              <a:rPr lang="en-US" sz="4200" dirty="0"/>
              <a:t>A love of reading is the biggest indicator of future academic success.</a:t>
            </a:r>
          </a:p>
          <a:p>
            <a:pPr eaLnBrk="1" hangingPunct="1"/>
            <a:r>
              <a:rPr lang="en-US" sz="1600" dirty="0"/>
              <a:t>OECD (</a:t>
            </a:r>
            <a:r>
              <a:rPr lang="en-GB" sz="1600" b="0" dirty="0"/>
              <a:t>The Organisation for Economic Co-operation and Development)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676117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1D1E7C75-6C89-A249-A30C-CE8E70E36D1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392" y="1916832"/>
            <a:ext cx="3600400" cy="4398659"/>
          </a:xfrm>
          <a:prstGeom prst="roundRect">
            <a:avLst>
              <a:gd name="adj" fmla="val 3335"/>
            </a:avLst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F47BE807-306C-AB4D-9DBF-534B43CD6AC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7808" y="1916832"/>
            <a:ext cx="3600400" cy="4392488"/>
          </a:xfrm>
          <a:prstGeom prst="roundRect">
            <a:avLst>
              <a:gd name="adj" fmla="val 3996"/>
            </a:avLst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9E34C08F-E545-904E-BA43-E68CEBDE484F}"/>
              </a:ext>
            </a:extLst>
          </p:cNvPr>
          <p:cNvPicPr>
            <a:picLocks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00" r="-100"/>
          <a:stretch/>
        </p:blipFill>
        <p:spPr>
          <a:xfrm>
            <a:off x="8112224" y="1916832"/>
            <a:ext cx="3607200" cy="2088000"/>
          </a:xfrm>
          <a:prstGeom prst="roundRect">
            <a:avLst>
              <a:gd name="adj" fmla="val 4292"/>
            </a:avLst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FC6224D-9348-0849-A788-DC9043F0C84E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12224" y="4204795"/>
            <a:ext cx="3618402" cy="2088465"/>
          </a:xfrm>
          <a:prstGeom prst="roundRect">
            <a:avLst>
              <a:gd name="adj" fmla="val 4293"/>
            </a:avLst>
          </a:prstGeom>
        </p:spPr>
      </p:pic>
      <p:sp>
        <p:nvSpPr>
          <p:cNvPr id="7" name="Title 6">
            <a:extLst>
              <a:ext uri="{FF2B5EF4-FFF2-40B4-BE49-F238E27FC236}">
                <a16:creationId xmlns:a16="http://schemas.microsoft.com/office/drawing/2014/main" id="{A6FA5D5B-84DD-2045-95A0-148DB04A36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476672"/>
            <a:ext cx="7003074" cy="1152128"/>
          </a:xfrm>
        </p:spPr>
        <p:txBody>
          <a:bodyPr/>
          <a:lstStyle/>
          <a:p>
            <a:r>
              <a:rPr lang="en-US" dirty="0"/>
              <a:t>How many times have you already read today</a:t>
            </a:r>
            <a:r>
              <a:rPr lang="en-US" dirty="0" smtClean="0"/>
              <a:t>?</a:t>
            </a:r>
            <a:br>
              <a:rPr lang="en-US" dirty="0" smtClean="0"/>
            </a:br>
            <a:r>
              <a:rPr lang="en-US" sz="2400" dirty="0" smtClean="0"/>
              <a:t>Reading is a very vital skill.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8116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9AEEAEB-E0DF-A449-A551-5E1B66611776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4000"/>
          </a:blip>
          <a:stretch>
            <a:fillRect/>
          </a:stretch>
        </p:blipFill>
        <p:spPr>
          <a:xfrm>
            <a:off x="263352" y="-1179512"/>
            <a:ext cx="8556550" cy="8935311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712E026-EBF9-F244-AF94-27B3DBD213F8}"/>
              </a:ext>
            </a:extLst>
          </p:cNvPr>
          <p:cNvSpPr txBox="1"/>
          <p:nvPr/>
        </p:nvSpPr>
        <p:spPr>
          <a:xfrm>
            <a:off x="0" y="2780928"/>
            <a:ext cx="12191999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500" b="1" dirty="0">
                <a:solidFill>
                  <a:schemeClr val="bg1"/>
                </a:solidFill>
              </a:rPr>
              <a:t>Phonics</a:t>
            </a:r>
          </a:p>
        </p:txBody>
      </p:sp>
    </p:spTree>
    <p:extLst>
      <p:ext uri="{BB962C8B-B14F-4D97-AF65-F5344CB8AC3E}">
        <p14:creationId xmlns:p14="http://schemas.microsoft.com/office/powerpoint/2010/main" val="2472348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34CC877-0EA2-492F-BCB9-D8060F38E73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479376" y="1916832"/>
            <a:ext cx="4392488" cy="4392488"/>
          </a:xfrm>
        </p:spPr>
        <p:txBody>
          <a:bodyPr lIns="91440" tIns="45720" rIns="91440" bIns="45720" anchor="ctr" anchorCtr="0"/>
          <a:lstStyle/>
          <a:p>
            <a:pPr marL="0" indent="0">
              <a:lnSpc>
                <a:spcPct val="100000"/>
              </a:lnSpc>
              <a:buNone/>
            </a:pPr>
            <a:r>
              <a:rPr lang="en-GB" dirty="0"/>
              <a:t>Our school has chosen </a:t>
            </a:r>
            <a:br>
              <a:rPr lang="en-GB" dirty="0"/>
            </a:br>
            <a:r>
              <a:rPr lang="en-GB" i="1" dirty="0"/>
              <a:t>Little </a:t>
            </a:r>
            <a:r>
              <a:rPr lang="en-GB" i="1" dirty="0" err="1"/>
              <a:t>Wandle</a:t>
            </a:r>
            <a:r>
              <a:rPr lang="en-GB" i="1" dirty="0"/>
              <a:t> Letters and Sounds Revised</a:t>
            </a:r>
            <a:r>
              <a:rPr lang="en-GB" dirty="0"/>
              <a:t> as our systematic, synthetic phonics (SSP) programme to teach early reading and spelling. 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FA31222B-A094-4C71-9CE9-75DB7035D2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9376" y="332656"/>
            <a:ext cx="9793088" cy="1152128"/>
          </a:xfrm>
        </p:spPr>
        <p:txBody>
          <a:bodyPr/>
          <a:lstStyle/>
          <a:p>
            <a:r>
              <a:rPr lang="en-GB" dirty="0"/>
              <a:t>Little </a:t>
            </a:r>
            <a:r>
              <a:rPr lang="en-GB" dirty="0" err="1"/>
              <a:t>Wandle</a:t>
            </a:r>
            <a:r>
              <a:rPr lang="en-GB" dirty="0"/>
              <a:t> Letters and Sounds Revised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A2F3643-1442-0E4E-8B4B-3F7E099963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11603" y="1916832"/>
            <a:ext cx="6770092" cy="4248472"/>
          </a:xfrm>
          <a:prstGeom prst="roundRect">
            <a:avLst>
              <a:gd name="adj" fmla="val 2638"/>
            </a:avLst>
          </a:prstGeom>
        </p:spPr>
      </p:pic>
    </p:spTree>
    <p:extLst>
      <p:ext uri="{BB962C8B-B14F-4D97-AF65-F5344CB8AC3E}">
        <p14:creationId xmlns:p14="http://schemas.microsoft.com/office/powerpoint/2010/main" val="1769380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48A6BEE2-2F64-BA46-9BBF-202B6434A93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sz="4000" dirty="0"/>
              <a:t>making connections between the sounds of our spoken words and the letters that are used to write them down.</a:t>
            </a:r>
            <a:endParaRPr lang="en-US" sz="400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1A6EAF36-1C4D-2840-A444-995DE43561D5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263352" y="2348880"/>
            <a:ext cx="11665296" cy="864096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en-US" sz="4000" b="1" dirty="0">
                <a:solidFill>
                  <a:schemeClr val="accent1"/>
                </a:solidFill>
              </a:rPr>
              <a:t>Phonics is:</a:t>
            </a:r>
          </a:p>
        </p:txBody>
      </p:sp>
    </p:spTree>
    <p:extLst>
      <p:ext uri="{BB962C8B-B14F-4D97-AF65-F5344CB8AC3E}">
        <p14:creationId xmlns:p14="http://schemas.microsoft.com/office/powerpoint/2010/main" val="1466559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76CA3B5-91E5-0C42-A06C-51710AD05C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Blending to read </a:t>
            </a:r>
            <a:r>
              <a:rPr lang="en-US" dirty="0" smtClean="0"/>
              <a:t>words</a:t>
            </a:r>
            <a:br>
              <a:rPr lang="en-US" dirty="0" smtClean="0"/>
            </a:br>
            <a:r>
              <a:rPr lang="en-US" sz="2400" dirty="0" smtClean="0"/>
              <a:t>The children must sound out each letter then blend to say the word.</a:t>
            </a:r>
            <a:endParaRPr lang="en-US" sz="2400" dirty="0"/>
          </a:p>
        </p:txBody>
      </p:sp>
      <p:pic>
        <p:nvPicPr>
          <p:cNvPr id="4" name="Online Media 3" descr="How we teach blending">
            <a:hlinkClick r:id="" action="ppaction://media"/>
            <a:extLst>
              <a:ext uri="{FF2B5EF4-FFF2-40B4-BE49-F238E27FC236}">
                <a16:creationId xmlns:a16="http://schemas.microsoft.com/office/drawing/2014/main" id="{42797611-F16B-2043-A6FF-337038723033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2510729" y="1844824"/>
            <a:ext cx="7170541" cy="4051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075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FF18DC-B9DE-FA47-9A8A-F3690285D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Terminology</a:t>
            </a:r>
            <a:br>
              <a:rPr lang="en-US" dirty="0" smtClean="0"/>
            </a:br>
            <a:r>
              <a:rPr lang="en-US" sz="2800" dirty="0" smtClean="0"/>
              <a:t>You will hear you children using these words.</a:t>
            </a:r>
            <a:endParaRPr lang="en-US" sz="2800" dirty="0"/>
          </a:p>
        </p:txBody>
      </p:sp>
      <p:sp>
        <p:nvSpPr>
          <p:cNvPr id="5" name="Rounded Rectangle 4">
            <a:extLst>
              <a:ext uri="{FF2B5EF4-FFF2-40B4-BE49-F238E27FC236}">
                <a16:creationId xmlns:a16="http://schemas.microsoft.com/office/drawing/2014/main" id="{1769BDE3-0AAC-A341-BB8F-73D178BFF921}"/>
              </a:ext>
            </a:extLst>
          </p:cNvPr>
          <p:cNvSpPr/>
          <p:nvPr/>
        </p:nvSpPr>
        <p:spPr>
          <a:xfrm>
            <a:off x="623392" y="2068002"/>
            <a:ext cx="4608512" cy="1865054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/>
              <a:t>Phoneme</a:t>
            </a:r>
          </a:p>
          <a:p>
            <a:pPr algn="ctr"/>
            <a:r>
              <a:rPr lang="en-GB" b="1" dirty="0"/>
              <a:t>The smallest unit of sound in a word.        E.g. /</a:t>
            </a:r>
            <a:r>
              <a:rPr lang="en-GB" b="1" dirty="0" err="1"/>
              <a:t>i</a:t>
            </a:r>
            <a:r>
              <a:rPr lang="en-GB" b="1" dirty="0"/>
              <a:t>/m/</a:t>
            </a:r>
            <a:r>
              <a:rPr lang="en-GB" b="1" dirty="0" err="1"/>
              <a:t>oo</a:t>
            </a:r>
            <a:r>
              <a:rPr lang="en-GB" b="1" dirty="0"/>
              <a:t>/</a:t>
            </a:r>
            <a:r>
              <a:rPr lang="en-GB" b="1" dirty="0" err="1"/>
              <a:t>ur</a:t>
            </a:r>
            <a:r>
              <a:rPr lang="en-GB" b="1" dirty="0"/>
              <a:t>/</a:t>
            </a:r>
            <a:endParaRPr lang="en-GB" dirty="0"/>
          </a:p>
          <a:p>
            <a:pPr algn="ctr"/>
            <a:endParaRPr lang="en-US" sz="3000" b="1" dirty="0"/>
          </a:p>
        </p:txBody>
      </p:sp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22408E65-6639-BF46-A2B1-8EE40CCA0AB0}"/>
              </a:ext>
            </a:extLst>
          </p:cNvPr>
          <p:cNvSpPr/>
          <p:nvPr/>
        </p:nvSpPr>
        <p:spPr>
          <a:xfrm>
            <a:off x="623392" y="4149080"/>
            <a:ext cx="4608512" cy="194421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/>
              <a:t>Grapheme</a:t>
            </a:r>
          </a:p>
          <a:p>
            <a:pPr algn="ctr"/>
            <a:r>
              <a:rPr lang="en-GB" b="1" dirty="0"/>
              <a:t>A written letter or group of letters </a:t>
            </a:r>
            <a:r>
              <a:rPr lang="en-GB" b="1" dirty="0" smtClean="0"/>
              <a:t>to show how the phoneme is written.</a:t>
            </a:r>
            <a:endParaRPr lang="en-GB" dirty="0"/>
          </a:p>
          <a:p>
            <a:pPr algn="ctr"/>
            <a:r>
              <a:rPr lang="en-GB" b="1" dirty="0"/>
              <a:t>E.g. /t/r/</a:t>
            </a:r>
            <a:r>
              <a:rPr lang="en-GB" b="1" dirty="0" err="1"/>
              <a:t>ie</a:t>
            </a:r>
            <a:r>
              <a:rPr lang="en-GB" b="1" dirty="0"/>
              <a:t>/ay/</a:t>
            </a:r>
            <a:endParaRPr lang="en-US" sz="3000" b="1" dirty="0"/>
          </a:p>
        </p:txBody>
      </p:sp>
      <p:sp>
        <p:nvSpPr>
          <p:cNvPr id="9" name="Rounded Rectangle 8">
            <a:extLst>
              <a:ext uri="{FF2B5EF4-FFF2-40B4-BE49-F238E27FC236}">
                <a16:creationId xmlns:a16="http://schemas.microsoft.com/office/drawing/2014/main" id="{6A02456E-1619-6441-8838-4FAF7B95E8DE}"/>
              </a:ext>
            </a:extLst>
          </p:cNvPr>
          <p:cNvSpPr/>
          <p:nvPr/>
        </p:nvSpPr>
        <p:spPr>
          <a:xfrm>
            <a:off x="6744072" y="2068002"/>
            <a:ext cx="4608512" cy="1865054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/>
              <a:t>Digraph</a:t>
            </a:r>
          </a:p>
          <a:p>
            <a:pPr algn="ctr"/>
            <a:r>
              <a:rPr lang="en-GB" b="1" dirty="0"/>
              <a:t>Two letters which together make one sound (phoneme) </a:t>
            </a:r>
            <a:endParaRPr lang="en-GB" dirty="0"/>
          </a:p>
          <a:p>
            <a:pPr algn="ctr"/>
            <a:r>
              <a:rPr lang="en-GB" b="1" dirty="0"/>
              <a:t>E.g. /</a:t>
            </a:r>
            <a:r>
              <a:rPr lang="en-GB" b="1" dirty="0" err="1"/>
              <a:t>ee</a:t>
            </a:r>
            <a:r>
              <a:rPr lang="en-GB" b="1" dirty="0"/>
              <a:t>/ ay/ ow/</a:t>
            </a:r>
            <a:endParaRPr lang="en-US" sz="3000" b="1" dirty="0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6CC4B300-839D-984F-AF8D-56FF7F67EB7F}"/>
              </a:ext>
            </a:extLst>
          </p:cNvPr>
          <p:cNvSpPr/>
          <p:nvPr/>
        </p:nvSpPr>
        <p:spPr>
          <a:xfrm>
            <a:off x="6738439" y="4149080"/>
            <a:ext cx="4608512" cy="1944216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err="1" smtClean="0"/>
              <a:t>Trigraph</a:t>
            </a:r>
            <a:endParaRPr lang="en-US" sz="3000" b="1" dirty="0" smtClean="0"/>
          </a:p>
          <a:p>
            <a:pPr algn="ctr"/>
            <a:r>
              <a:rPr lang="en-GB" b="1" dirty="0"/>
              <a:t>Three letters which together make one sound (phoneme) </a:t>
            </a:r>
            <a:endParaRPr lang="en-GB" dirty="0"/>
          </a:p>
          <a:p>
            <a:pPr algn="ctr"/>
            <a:r>
              <a:rPr lang="en-GB" b="1" dirty="0"/>
              <a:t>E.g. /</a:t>
            </a:r>
            <a:r>
              <a:rPr lang="en-GB" b="1" dirty="0" err="1"/>
              <a:t>igh</a:t>
            </a:r>
            <a:r>
              <a:rPr lang="en-GB" b="1" dirty="0"/>
              <a:t>/air/ ear/</a:t>
            </a:r>
            <a:endParaRPr lang="en-US" sz="3000" b="1" dirty="0"/>
          </a:p>
        </p:txBody>
      </p:sp>
    </p:spTree>
    <p:extLst>
      <p:ext uri="{BB962C8B-B14F-4D97-AF65-F5344CB8AC3E}">
        <p14:creationId xmlns:p14="http://schemas.microsoft.com/office/powerpoint/2010/main" val="761715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F7FF18DC-B9DE-FA47-9A8A-F3690285D8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Terminology </a:t>
            </a:r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3120A5B3-E8CF-1645-AE51-E5574FE5F74F}"/>
              </a:ext>
            </a:extLst>
          </p:cNvPr>
          <p:cNvSpPr/>
          <p:nvPr/>
        </p:nvSpPr>
        <p:spPr>
          <a:xfrm>
            <a:off x="6918895" y="2080344"/>
            <a:ext cx="4608512" cy="192472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/>
              <a:t>Split vowel </a:t>
            </a:r>
            <a:r>
              <a:rPr lang="en-US" sz="3000" b="1" dirty="0" smtClean="0"/>
              <a:t>digraph</a:t>
            </a:r>
          </a:p>
          <a:p>
            <a:pPr algn="ctr"/>
            <a:r>
              <a:rPr lang="en-US" sz="3000" b="1" dirty="0" smtClean="0"/>
              <a:t> </a:t>
            </a:r>
            <a:r>
              <a:rPr lang="en-GB" b="1" dirty="0"/>
              <a:t>A digraph representing a vowel sound where its two letters are split by an intervening consonant. </a:t>
            </a:r>
            <a:endParaRPr lang="en-GB" dirty="0"/>
          </a:p>
          <a:p>
            <a:pPr algn="ctr"/>
            <a:r>
              <a:rPr lang="en-GB" b="1" dirty="0"/>
              <a:t>E.g. ‘a-e’ in ‘take’</a:t>
            </a:r>
            <a:endParaRPr lang="en-US" sz="3000" b="1" dirty="0"/>
          </a:p>
        </p:txBody>
      </p:sp>
      <p:sp>
        <p:nvSpPr>
          <p:cNvPr id="8" name="Rounded Rectangle 7">
            <a:extLst>
              <a:ext uri="{FF2B5EF4-FFF2-40B4-BE49-F238E27FC236}">
                <a16:creationId xmlns:a16="http://schemas.microsoft.com/office/drawing/2014/main" id="{E525C50B-ABA3-8E48-87FF-F6B23D6442BD}"/>
              </a:ext>
            </a:extLst>
          </p:cNvPr>
          <p:cNvSpPr/>
          <p:nvPr/>
        </p:nvSpPr>
        <p:spPr>
          <a:xfrm>
            <a:off x="779995" y="2080344"/>
            <a:ext cx="4608512" cy="1924720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/>
              <a:t>Blend</a:t>
            </a:r>
          </a:p>
          <a:p>
            <a:pPr algn="ctr"/>
            <a:r>
              <a:rPr lang="en-US" sz="3000" b="1" dirty="0" smtClean="0"/>
              <a:t> </a:t>
            </a:r>
            <a:r>
              <a:rPr lang="en-GB" b="1" dirty="0"/>
              <a:t>To combine individual phonemes into one continuous stream of sound to make a whole word.</a:t>
            </a:r>
            <a:endParaRPr lang="en-GB" dirty="0"/>
          </a:p>
          <a:p>
            <a:pPr algn="ctr"/>
            <a:r>
              <a:rPr lang="en-GB" b="1" dirty="0"/>
              <a:t>E.g. s-n-a-p, blended together, reads ‘snap’</a:t>
            </a:r>
            <a:endParaRPr lang="en-US" sz="3000" b="1" dirty="0"/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D8CA016A-8FA6-964F-AB5B-6E97732A71F4}"/>
              </a:ext>
            </a:extLst>
          </p:cNvPr>
          <p:cNvSpPr/>
          <p:nvPr/>
        </p:nvSpPr>
        <p:spPr>
          <a:xfrm>
            <a:off x="784931" y="4293096"/>
            <a:ext cx="4608512" cy="1728192"/>
          </a:xfrm>
          <a:prstGeom prst="round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000" b="1" dirty="0" smtClean="0"/>
              <a:t>Segment</a:t>
            </a:r>
          </a:p>
          <a:p>
            <a:pPr algn="ctr"/>
            <a:r>
              <a:rPr lang="en-GB" b="1" dirty="0"/>
              <a:t>To break down a word into its individual phonemes.</a:t>
            </a:r>
            <a:endParaRPr lang="en-GB" dirty="0"/>
          </a:p>
          <a:p>
            <a:pPr algn="ctr"/>
            <a:r>
              <a:rPr lang="en-GB" b="1" dirty="0"/>
              <a:t>E.g. ‘ship’ can be segmented as </a:t>
            </a:r>
            <a:r>
              <a:rPr lang="en-GB" b="1" dirty="0" err="1"/>
              <a:t>sh</a:t>
            </a:r>
            <a:r>
              <a:rPr lang="en-GB" b="1" dirty="0"/>
              <a:t>-</a:t>
            </a:r>
            <a:r>
              <a:rPr lang="en-GB" b="1" dirty="0" err="1"/>
              <a:t>i</a:t>
            </a:r>
            <a:r>
              <a:rPr lang="en-GB" b="1" dirty="0"/>
              <a:t>-p</a:t>
            </a:r>
            <a:endParaRPr lang="en-US" sz="3000" b="1" dirty="0"/>
          </a:p>
        </p:txBody>
      </p:sp>
    </p:spTree>
    <p:extLst>
      <p:ext uri="{BB962C8B-B14F-4D97-AF65-F5344CB8AC3E}">
        <p14:creationId xmlns:p14="http://schemas.microsoft.com/office/powerpoint/2010/main" val="219529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F3B3DD4-A689-7440-8390-D80792CB9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Teaching </a:t>
            </a:r>
            <a:r>
              <a:rPr lang="en-US" dirty="0" smtClean="0"/>
              <a:t>order</a:t>
            </a:r>
            <a:br>
              <a:rPr lang="en-US" dirty="0" smtClean="0"/>
            </a:br>
            <a:r>
              <a:rPr lang="en-US" sz="2800" dirty="0" smtClean="0"/>
              <a:t>The children are taught the sounds in a particular order.</a:t>
            </a:r>
            <a:endParaRPr lang="en-US" sz="32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13398DB-F0B8-D14E-AAA3-50D22D96B9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2681536"/>
            <a:ext cx="4850928" cy="4176464"/>
          </a:xfrm>
          <a:prstGeom prst="roundRect">
            <a:avLst>
              <a:gd name="adj" fmla="val 232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4908B15-A23E-CB47-8001-6496D25A91A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3392" y="1678879"/>
            <a:ext cx="4850928" cy="5184576"/>
          </a:xfrm>
          <a:prstGeom prst="roundRect">
            <a:avLst>
              <a:gd name="adj" fmla="val 2530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250096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35600B1-8DEE-7042-8BB5-4711875F2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Gradually your child learns the entire alphabetic code: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4DE1D942-2F2C-2E40-A7C5-F612F9DBAAE5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20914"/>
          <a:stretch/>
        </p:blipFill>
        <p:spPr>
          <a:xfrm>
            <a:off x="527808" y="1434276"/>
            <a:ext cx="4850928" cy="5423724"/>
          </a:xfrm>
          <a:prstGeom prst="roundRect">
            <a:avLst>
              <a:gd name="adj" fmla="val 3145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B1F0601-B503-5F43-8A03-877058285A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34564"/>
          <a:stretch/>
        </p:blipFill>
        <p:spPr>
          <a:xfrm>
            <a:off x="6023992" y="2362842"/>
            <a:ext cx="4850928" cy="4487620"/>
          </a:xfrm>
          <a:prstGeom prst="roundRect">
            <a:avLst>
              <a:gd name="adj" fmla="val 3378"/>
            </a:avLst>
          </a:prstGeom>
          <a:effectLst>
            <a:glow rad="127000">
              <a:schemeClr val="tx1">
                <a:lumMod val="95000"/>
                <a:lumOff val="5000"/>
                <a:alpha val="10000"/>
              </a:schemeClr>
            </a:glow>
          </a:effectLst>
        </p:spPr>
      </p:pic>
    </p:spTree>
    <p:extLst>
      <p:ext uri="{BB962C8B-B14F-4D97-AF65-F5344CB8AC3E}">
        <p14:creationId xmlns:p14="http://schemas.microsoft.com/office/powerpoint/2010/main" val="475598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0C1C3FB-22BE-674D-A0B5-A5145EBE509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5980" y="2045703"/>
            <a:ext cx="2010312" cy="287641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F8E5868-D84C-7545-A9F1-126E820F7CE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483" y="2045703"/>
            <a:ext cx="2057987" cy="296381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2790E23-9E32-574E-81CA-4278D9013B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How we make learning </a:t>
            </a:r>
            <a:r>
              <a:rPr lang="en-US" dirty="0" smtClean="0"/>
              <a:t>stick</a:t>
            </a:r>
            <a:br>
              <a:rPr lang="en-US" dirty="0" smtClean="0"/>
            </a:br>
            <a:r>
              <a:rPr lang="en-US" sz="2800" dirty="0" smtClean="0"/>
              <a:t>The teachers use specific resources to ensure every class is taught in the same way. We use grapheme cards and word cards.</a:t>
            </a:r>
            <a:endParaRPr lang="en-US" sz="28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B749D0C-0D49-2F4F-BA24-28CF6B89B7FB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847253" y="2751060"/>
            <a:ext cx="1651150" cy="1675452"/>
          </a:xfrm>
        </p:spPr>
        <p:txBody>
          <a:bodyPr/>
          <a:lstStyle/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</a:p>
          <a:p>
            <a:pPr marL="0" indent="0">
              <a:buNone/>
            </a:pPr>
            <a:r>
              <a:rPr lang="en-US" dirty="0">
                <a:solidFill>
                  <a:srgbClr val="0070C0"/>
                </a:solidFill>
              </a:rPr>
              <a:t>	</a:t>
            </a:r>
            <a:endParaRPr lang="en-US" dirty="0"/>
          </a:p>
        </p:txBody>
      </p:sp>
      <p:pic>
        <p:nvPicPr>
          <p:cNvPr id="15" name="Picture 14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5198A57D-E228-0A45-AF74-FCE2257B2AB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26755" y="2339556"/>
            <a:ext cx="2730514" cy="1716914"/>
          </a:xfrm>
          <a:prstGeom prst="rect">
            <a:avLst/>
          </a:prstGeom>
        </p:spPr>
      </p:pic>
      <p:pic>
        <p:nvPicPr>
          <p:cNvPr id="16" name="Picture 15" descr="A picture containing text&#10;&#10;Description automatically generated">
            <a:extLst>
              <a:ext uri="{FF2B5EF4-FFF2-40B4-BE49-F238E27FC236}">
                <a16:creationId xmlns:a16="http://schemas.microsoft.com/office/drawing/2014/main" id="{08427D23-5B97-BB49-9F61-1AAD3324AC4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0336" y="4221088"/>
            <a:ext cx="2730514" cy="169456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A757EBA-D8DF-E442-AC59-BD3CEBCEB52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8850" y="3198013"/>
            <a:ext cx="2018257" cy="290819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AE2143B-5B1E-3545-90B1-E9199C029DE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45033" y="3221851"/>
            <a:ext cx="2050041" cy="2884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199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resentation cover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FF"/>
        </a:solidFill>
        <a:ln w="25400" cap="flat" cmpd="sng" algn="ctr">
          <a:solidFill>
            <a:schemeClr val="accent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45718" tIns="45718" rIns="45718" bIns="45718" numCol="1" anchor="ctr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Calibri" panose="020F0502020204030204" pitchFamily="34" charset="0"/>
            <a:ea typeface="Calibri" panose="020F0502020204030204" pitchFamily="34" charset="0"/>
            <a:cs typeface="Calibri" panose="020F0502020204030204" pitchFamily="34" charset="0"/>
            <a:sym typeface="Calibri" panose="020F0502020204030204" pitchFamily="34" charset="0"/>
          </a:defRPr>
        </a:defPPr>
      </a:lstStyle>
    </a:ln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Custom Design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Normal body copy page">
  <a:themeElements>
    <a:clrScheme name="L&amp;S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EE7E30"/>
      </a:accent1>
      <a:accent2>
        <a:srgbClr val="0C4F76"/>
      </a:accent2>
      <a:accent3>
        <a:srgbClr val="5C2B61"/>
      </a:accent3>
      <a:accent4>
        <a:srgbClr val="DC3C64"/>
      </a:accent4>
      <a:accent5>
        <a:srgbClr val="459EB2"/>
      </a:accent5>
      <a:accent6>
        <a:srgbClr val="8AAD2C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4472C4"/>
      </a:accent1>
      <a:accent2>
        <a:srgbClr val="ED7D31"/>
      </a:accent2>
      <a:accent3>
        <a:srgbClr val="FFFFFF"/>
      </a:accent3>
      <a:accent4>
        <a:srgbClr val="000000"/>
      </a:accent4>
      <a:accent5>
        <a:srgbClr val="B0BCDE"/>
      </a:accent5>
      <a:accent6>
        <a:srgbClr val="D7712B"/>
      </a:accent6>
      <a:hlink>
        <a:srgbClr val="0000FF"/>
      </a:hlink>
      <a:folHlink>
        <a:srgbClr val="FF00FF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4977DC1581EF449A9C26F70477327A5" ma:contentTypeVersion="13" ma:contentTypeDescription="Create a new document." ma:contentTypeScope="" ma:versionID="bd71908aa7f3363b38879cbe876e6121">
  <xsd:schema xmlns:xsd="http://www.w3.org/2001/XMLSchema" xmlns:xs="http://www.w3.org/2001/XMLSchema" xmlns:p="http://schemas.microsoft.com/office/2006/metadata/properties" xmlns:ns2="b390c623-81a0-476f-984a-5b2ad478ef4f" xmlns:ns3="6d6ce26d-438a-4f93-8ad7-b70bc8847f7f" targetNamespace="http://schemas.microsoft.com/office/2006/metadata/properties" ma:root="true" ma:fieldsID="db6415f476d927de94aea22a5eb4cea6" ns2:_="" ns3:_="">
    <xsd:import namespace="b390c623-81a0-476f-984a-5b2ad478ef4f"/>
    <xsd:import namespace="6d6ce26d-438a-4f93-8ad7-b70bc8847f7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MediaServiceLocation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90c623-81a0-476f-984a-5b2ad478ef4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6ce26d-438a-4f93-8ad7-b70bc8847f7f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0A21441-236E-4913-9BD5-2514F499D8C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390c623-81a0-476f-984a-5b2ad478ef4f"/>
    <ds:schemaRef ds:uri="6d6ce26d-438a-4f93-8ad7-b70bc8847f7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D0B8E684-7516-47AC-9294-08AAE612A259}">
  <ds:schemaRefs>
    <ds:schemaRef ds:uri="http://purl.org/dc/terms/"/>
    <ds:schemaRef ds:uri="6d6ce26d-438a-4f93-8ad7-b70bc8847f7f"/>
    <ds:schemaRef ds:uri="http://schemas.microsoft.com/office/2006/documentManagement/types"/>
    <ds:schemaRef ds:uri="http://schemas.microsoft.com/office/2006/metadata/properties"/>
    <ds:schemaRef ds:uri="b390c623-81a0-476f-984a-5b2ad478ef4f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625A118-A614-4A41-B843-FEF7057E296B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37483</TotalTime>
  <Words>263</Words>
  <Application>Microsoft Office PowerPoint</Application>
  <PresentationFormat>Widescreen</PresentationFormat>
  <Paragraphs>43</Paragraphs>
  <Slides>12</Slides>
  <Notes>12</Notes>
  <HiddenSlides>0</HiddenSlides>
  <MMClips>1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12</vt:i4>
      </vt:variant>
    </vt:vector>
  </HeadingPairs>
  <TitlesOfParts>
    <vt:vector size="23" baseType="lpstr">
      <vt:lpstr>Arial</vt:lpstr>
      <vt:lpstr>Calibri</vt:lpstr>
      <vt:lpstr>Calibri Light</vt:lpstr>
      <vt:lpstr>Gotham Narrow Bold</vt:lpstr>
      <vt:lpstr>Open Sans</vt:lpstr>
      <vt:lpstr>Open Sans Light</vt:lpstr>
      <vt:lpstr>Presentation cover</vt:lpstr>
      <vt:lpstr>Normal body copy page</vt:lpstr>
      <vt:lpstr>Custom Design</vt:lpstr>
      <vt:lpstr>3_Normal body copy page</vt:lpstr>
      <vt:lpstr>4_Normal body copy page</vt:lpstr>
      <vt:lpstr>PowerPoint Presentation</vt:lpstr>
      <vt:lpstr>PowerPoint Presentation</vt:lpstr>
      <vt:lpstr>How many times have you already read today? Reading is a very vital skill.</vt:lpstr>
      <vt:lpstr>PowerPoint Presentation</vt:lpstr>
      <vt:lpstr>Little Wandle Letters and Sounds Revised</vt:lpstr>
      <vt:lpstr>Phonics is:</vt:lpstr>
      <vt:lpstr>Blending to read words The children must sound out each letter then blend to say the word.</vt:lpstr>
      <vt:lpstr>Terminology You will hear you children using these words.</vt:lpstr>
      <vt:lpstr>Terminology </vt:lpstr>
      <vt:lpstr>Teaching order The children are taught the sounds in a particular order.</vt:lpstr>
      <vt:lpstr>Gradually your child learns the entire alphabetic code:</vt:lpstr>
      <vt:lpstr>How we make learning stick The teachers use specific resources to ensure every class is taught in the same way. We use grapheme cards and word cards.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julie sherrington</dc:creator>
  <cp:lastModifiedBy>Rutinderjit Mahil-Pooni</cp:lastModifiedBy>
  <cp:revision>384</cp:revision>
  <cp:lastPrinted>2021-11-08T18:32:12Z</cp:lastPrinted>
  <dcterms:modified xsi:type="dcterms:W3CDTF">2023-01-09T15:54:12Z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0x01010064977DC1581EF449A9C26F70477327A5</vt:lpwstr>
  </property>
</Properties>
</file>